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7" r:id="rId1"/>
  </p:sldMasterIdLst>
  <p:notesMasterIdLst>
    <p:notesMasterId r:id="rId12"/>
  </p:notesMasterIdLst>
  <p:sldIdLst>
    <p:sldId id="264" r:id="rId2"/>
    <p:sldId id="562" r:id="rId3"/>
    <p:sldId id="571" r:id="rId4"/>
    <p:sldId id="567" r:id="rId5"/>
    <p:sldId id="568" r:id="rId6"/>
    <p:sldId id="564" r:id="rId7"/>
    <p:sldId id="566" r:id="rId8"/>
    <p:sldId id="572" r:id="rId9"/>
    <p:sldId id="573" r:id="rId10"/>
    <p:sldId id="267" r:id="rId11"/>
  </p:sldIdLst>
  <p:sldSz cx="12192000" cy="6858000"/>
  <p:notesSz cx="6858000" cy="9144000"/>
  <p:custDataLst>
    <p:tags r:id="rId1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04" userDrawn="1">
          <p15:clr>
            <a:srgbClr val="A4A3A4"/>
          </p15:clr>
        </p15:guide>
        <p15:guide id="2" pos="7368" userDrawn="1">
          <p15:clr>
            <a:srgbClr val="A4A3A4"/>
          </p15:clr>
        </p15:guide>
        <p15:guide id="6" orient="horz" pos="3725" userDrawn="1">
          <p15:clr>
            <a:srgbClr val="A4A3A4"/>
          </p15:clr>
        </p15:guide>
        <p15:guide id="7" orient="horz" pos="504" userDrawn="1">
          <p15:clr>
            <a:srgbClr val="A4A3A4"/>
          </p15:clr>
        </p15:guide>
        <p15:guide id="8" orient="horz" pos="57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800"/>
    <a:srgbClr val="4C9CFF"/>
    <a:srgbClr val="FF0000"/>
    <a:srgbClr val="051D41"/>
    <a:srgbClr val="00009C"/>
    <a:srgbClr val="0054FF"/>
    <a:srgbClr val="FF84CA"/>
    <a:srgbClr val="FF4847"/>
    <a:srgbClr val="001D44"/>
    <a:srgbClr val="E58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9" autoAdjust="0"/>
    <p:restoredTop sz="93826" autoAdjust="0"/>
  </p:normalViewPr>
  <p:slideViewPr>
    <p:cSldViewPr snapToGrid="0">
      <p:cViewPr varScale="1">
        <p:scale>
          <a:sx n="103" d="100"/>
          <a:sy n="103" d="100"/>
        </p:scale>
        <p:origin x="240" y="72"/>
      </p:cViewPr>
      <p:guideLst>
        <p:guide pos="304"/>
        <p:guide pos="7368"/>
        <p:guide orient="horz" pos="3725"/>
        <p:guide orient="horz" pos="504"/>
        <p:guide orient="horz" pos="57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6" d="100"/>
          <a:sy n="126" d="100"/>
        </p:scale>
        <p:origin x="478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28FD24-0D4E-FD46-A789-95EF2F919D0A}" type="datetimeFigureOut">
              <a:rPr kumimoji="1" lang="zh-CN" altLang="en-US" smtClean="0"/>
              <a:t>2025/7/25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AC011E-DA65-8C44-A980-4DBFABBFAC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5988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33" algn="l" defTabSz="9142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65" algn="l" defTabSz="9142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398" algn="l" defTabSz="9142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30" algn="l" defTabSz="9142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662" algn="l" defTabSz="9142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95" algn="l" defTabSz="9142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28" algn="l" defTabSz="9142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59" algn="l" defTabSz="9142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C011E-DA65-8C44-A980-4DBFABBFAC3F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5944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C011E-DA65-8C44-A980-4DBFABBFAC3F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18238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C011E-DA65-8C44-A980-4DBFABBFAC3F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59666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C011E-DA65-8C44-A980-4DBFABBFAC3F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83191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C011E-DA65-8C44-A980-4DBFABBFAC3F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57217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C011E-DA65-8C44-A980-4DBFABBFAC3F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196296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C011E-DA65-8C44-A980-4DBFABBFAC3F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37203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C011E-DA65-8C44-A980-4DBFABBFAC3F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37462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开始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64C9798-5279-2341-90DB-63DFB7DC4A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549902" y="1"/>
            <a:ext cx="6642100" cy="6858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C24483A-5423-164B-B62E-A45ECDB89916}"/>
              </a:ext>
            </a:extLst>
          </p:cNvPr>
          <p:cNvSpPr txBox="1"/>
          <p:nvPr userDrawn="1"/>
        </p:nvSpPr>
        <p:spPr>
          <a:xfrm>
            <a:off x="482601" y="5894079"/>
            <a:ext cx="151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b="0" i="0" dirty="0">
                <a:solidFill>
                  <a:schemeClr val="bg2">
                    <a:lumMod val="50000"/>
                  </a:schemeClr>
                </a:solidFill>
                <a:latin typeface="Montserrat Medium" pitchFamily="2" charset="0"/>
                <a:ea typeface="思源黑体 CN Light" panose="020B0300000000000000" pitchFamily="34" charset="-122"/>
              </a:rPr>
              <a:t>MEETSOCIAL.COM</a:t>
            </a:r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D084B7B0-998B-4949-BE86-6BACDF08A8C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63421" y="3081241"/>
            <a:ext cx="6145293" cy="6873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 i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主标题微软雅黑</a:t>
            </a:r>
            <a:r>
              <a:rPr kumimoji="1" lang="en-US" altLang="zh-CN" dirty="0"/>
              <a:t>Bold 36</a:t>
            </a:r>
            <a:r>
              <a:rPr kumimoji="1" lang="zh-CN" altLang="en-US" dirty="0"/>
              <a:t>号</a:t>
            </a:r>
          </a:p>
        </p:txBody>
      </p:sp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AAA9BDF8-A350-F147-98C2-B530EC03D5C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3419" y="3858662"/>
            <a:ext cx="5223036" cy="52628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0" i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副标题思源黑体</a:t>
            </a:r>
            <a:r>
              <a:rPr kumimoji="1" lang="en-US" altLang="zh-CN" dirty="0"/>
              <a:t> Regular 14</a:t>
            </a:r>
            <a:r>
              <a:rPr kumimoji="1" lang="zh-CN" altLang="en-US" dirty="0"/>
              <a:t>号</a:t>
            </a:r>
          </a:p>
        </p:txBody>
      </p:sp>
      <p:sp>
        <p:nvSpPr>
          <p:cNvPr id="20" name="文本占位符 19">
            <a:extLst>
              <a:ext uri="{FF2B5EF4-FFF2-40B4-BE49-F238E27FC236}">
                <a16:creationId xmlns:a16="http://schemas.microsoft.com/office/drawing/2014/main" id="{F99D9D43-7DC2-FA40-9DC0-FC6D3883EF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2600" y="5652896"/>
            <a:ext cx="915636" cy="2647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kumimoji="1" lang="en-US" altLang="zh-CN" dirty="0"/>
              <a:t>2021.09.07</a:t>
            </a:r>
            <a:endParaRPr kumimoji="1" lang="zh-CN" altLang="en-US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3E8D43F8-F7F9-6042-940B-5CD3CA93909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61" y="645893"/>
            <a:ext cx="4148949" cy="1759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744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形 10">
            <a:extLst>
              <a:ext uri="{FF2B5EF4-FFF2-40B4-BE49-F238E27FC236}">
                <a16:creationId xmlns:a16="http://schemas.microsoft.com/office/drawing/2014/main" id="{ECC31F85-8CBF-E642-A077-94D5E6114B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4394" y="364826"/>
            <a:ext cx="241222" cy="383118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D65E362-2B28-CC4A-B90A-1118C1F0F6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3008" y="346509"/>
            <a:ext cx="11123694" cy="4535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 i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大标题</a:t>
            </a:r>
            <a:r>
              <a:rPr kumimoji="1" lang="en-US" altLang="zh-CN" dirty="0"/>
              <a:t>-</a:t>
            </a:r>
            <a:r>
              <a:rPr kumimoji="1" lang="zh-CN" altLang="en-US" dirty="0"/>
              <a:t>微软雅黑</a:t>
            </a:r>
            <a:r>
              <a:rPr kumimoji="1" lang="en-US" altLang="zh-CN" dirty="0"/>
              <a:t>Bold 26</a:t>
            </a:r>
            <a:r>
              <a:rPr kumimoji="1" lang="zh-CN" altLang="en-US" dirty="0"/>
              <a:t>号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175FBB7-FAAD-574E-BFAB-05759870A59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3008" y="920931"/>
            <a:ext cx="11123694" cy="4459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 i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副标题</a:t>
            </a:r>
            <a:r>
              <a:rPr kumimoji="1" lang="en-US" altLang="zh-CN" dirty="0"/>
              <a:t>-</a:t>
            </a:r>
            <a:r>
              <a:rPr kumimoji="1" lang="zh-CN" altLang="en-US" dirty="0"/>
              <a:t>微软雅黑</a:t>
            </a:r>
            <a:r>
              <a:rPr kumimoji="1" lang="en-US" altLang="zh-CN" dirty="0"/>
              <a:t>Bold 20</a:t>
            </a:r>
            <a:r>
              <a:rPr kumimoji="1" lang="zh-CN" altLang="en-US" dirty="0"/>
              <a:t>号</a:t>
            </a:r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B2637502-C72E-E545-BFE5-26F57425146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3006" y="1429952"/>
            <a:ext cx="7756526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0" i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正文</a:t>
            </a:r>
            <a:r>
              <a:rPr kumimoji="1" lang="en-US" altLang="zh-CN" dirty="0"/>
              <a:t>-</a:t>
            </a:r>
            <a:r>
              <a:rPr kumimoji="1" lang="zh-CN" altLang="en-US" dirty="0"/>
              <a:t>微软雅黑</a:t>
            </a:r>
            <a:r>
              <a:rPr kumimoji="1" lang="en-US" altLang="zh-CN" dirty="0"/>
              <a:t>regular 14</a:t>
            </a:r>
            <a:r>
              <a:rPr kumimoji="1" lang="zh-CN" altLang="en-US" dirty="0"/>
              <a:t>号</a:t>
            </a:r>
          </a:p>
        </p:txBody>
      </p:sp>
      <p:sp>
        <p:nvSpPr>
          <p:cNvPr id="19" name="文本占位符 18">
            <a:extLst>
              <a:ext uri="{FF2B5EF4-FFF2-40B4-BE49-F238E27FC236}">
                <a16:creationId xmlns:a16="http://schemas.microsoft.com/office/drawing/2014/main" id="{4F13618C-0534-5A48-9E3A-BFDD7401F8D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3006" y="1813996"/>
            <a:ext cx="7503933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备注</a:t>
            </a:r>
            <a:r>
              <a:rPr kumimoji="1" lang="en-US" altLang="zh-CN" dirty="0"/>
              <a:t>/</a:t>
            </a:r>
            <a:r>
              <a:rPr kumimoji="1" lang="zh-CN" altLang="en-US" dirty="0"/>
              <a:t>次要</a:t>
            </a:r>
            <a:r>
              <a:rPr kumimoji="1" lang="en-US" altLang="zh-CN" dirty="0"/>
              <a:t>-</a:t>
            </a:r>
            <a:r>
              <a:rPr kumimoji="1" lang="zh-CN" altLang="en-US" dirty="0"/>
              <a:t>微软雅黑</a:t>
            </a:r>
            <a:r>
              <a:rPr kumimoji="1" lang="en-US" altLang="zh-CN" dirty="0"/>
              <a:t>regular 12</a:t>
            </a:r>
            <a:r>
              <a:rPr kumimoji="1" lang="zh-CN" altLang="en-US" dirty="0"/>
              <a:t>号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6A759F9-3461-7A44-A7C0-902C247D60B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17469"/>
            <a:ext cx="12192000" cy="440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944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柱状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图表占位符 13">
            <a:extLst>
              <a:ext uri="{FF2B5EF4-FFF2-40B4-BE49-F238E27FC236}">
                <a16:creationId xmlns:a16="http://schemas.microsoft.com/office/drawing/2014/main" id="{0EA33FA9-8009-AC43-B3CE-75BBAFF9D6C4}"/>
              </a:ext>
            </a:extLst>
          </p:cNvPr>
          <p:cNvSpPr>
            <a:spLocks noGrp="1"/>
          </p:cNvSpPr>
          <p:nvPr>
            <p:ph type="chart" sz="quarter" idx="11" hasCustomPrompt="1"/>
          </p:nvPr>
        </p:nvSpPr>
        <p:spPr>
          <a:xfrm>
            <a:off x="4952346" y="1272620"/>
            <a:ext cx="6652052" cy="434575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 i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 dirty="0"/>
              <a:t>图表标题 微软雅黑</a:t>
            </a:r>
            <a:r>
              <a:rPr kumimoji="1" lang="en-US" altLang="zh-CN" dirty="0"/>
              <a:t>regular18</a:t>
            </a:r>
            <a:r>
              <a:rPr kumimoji="1" lang="zh-CN" altLang="en-US" dirty="0"/>
              <a:t>号</a:t>
            </a:r>
          </a:p>
        </p:txBody>
      </p:sp>
      <p:sp>
        <p:nvSpPr>
          <p:cNvPr id="6" name="文本占位符 2">
            <a:extLst>
              <a:ext uri="{FF2B5EF4-FFF2-40B4-BE49-F238E27FC236}">
                <a16:creationId xmlns:a16="http://schemas.microsoft.com/office/drawing/2014/main" id="{68C80C86-0E91-1042-A94D-788B86B6F58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3008" y="346509"/>
            <a:ext cx="11123694" cy="4535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 i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大标题</a:t>
            </a:r>
            <a:r>
              <a:rPr kumimoji="1" lang="en-US" altLang="zh-CN" dirty="0"/>
              <a:t>-</a:t>
            </a:r>
            <a:r>
              <a:rPr kumimoji="1" lang="zh-CN" altLang="en-US" dirty="0"/>
              <a:t>微软雅黑</a:t>
            </a:r>
            <a:r>
              <a:rPr kumimoji="1" lang="en-US" altLang="zh-CN" dirty="0"/>
              <a:t>Bold 26</a:t>
            </a:r>
            <a:r>
              <a:rPr kumimoji="1" lang="zh-CN" altLang="en-US" dirty="0"/>
              <a:t>号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57F2DEB-CE79-F844-AF46-4B486A89EB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17469"/>
            <a:ext cx="12192000" cy="440531"/>
          </a:xfrm>
          <a:prstGeom prst="rect">
            <a:avLst/>
          </a:prstGeom>
        </p:spPr>
      </p:pic>
      <p:pic>
        <p:nvPicPr>
          <p:cNvPr id="9" name="图形 8">
            <a:extLst>
              <a:ext uri="{FF2B5EF4-FFF2-40B4-BE49-F238E27FC236}">
                <a16:creationId xmlns:a16="http://schemas.microsoft.com/office/drawing/2014/main" id="{B7394613-A988-48C2-AAC6-8939FB53F4E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4394" y="364826"/>
            <a:ext cx="241222" cy="383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451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A050AA68-ECD3-B145-B65B-712C6D00224C}"/>
              </a:ext>
            </a:extLst>
          </p:cNvPr>
          <p:cNvSpPr txBox="1"/>
          <p:nvPr userDrawn="1"/>
        </p:nvSpPr>
        <p:spPr>
          <a:xfrm>
            <a:off x="3049140" y="2756427"/>
            <a:ext cx="6093723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6599" b="1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itchFamily="2" charset="0"/>
                <a:ea typeface="Microsoft YaHei" panose="020B0503020204020204" pitchFamily="34" charset="-122"/>
                <a:cs typeface="Poppins Light" panose="02000000000000000000" pitchFamily="2" charset="0"/>
              </a:rPr>
              <a:t>THANKS</a:t>
            </a:r>
            <a:endParaRPr lang="id-ID" altLang="zh-CN" sz="6599" b="1" dirty="0">
              <a:solidFill>
                <a:schemeClr val="tx1">
                  <a:lumMod val="95000"/>
                  <a:lumOff val="5000"/>
                </a:schemeClr>
              </a:solidFill>
              <a:latin typeface="Montserrat" pitchFamily="2" charset="0"/>
              <a:ea typeface="Microsoft YaHei" panose="020B0503020204020204" pitchFamily="34" charset="-122"/>
              <a:cs typeface="Poppins Light" panose="02000000000000000000" pitchFamily="2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8187DEB-91E7-0B43-B8B7-00A93E3D8888}"/>
              </a:ext>
            </a:extLst>
          </p:cNvPr>
          <p:cNvSpPr txBox="1"/>
          <p:nvPr userDrawn="1"/>
        </p:nvSpPr>
        <p:spPr>
          <a:xfrm>
            <a:off x="5076332" y="3725923"/>
            <a:ext cx="2039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 Medium" pitchFamily="2" charset="0"/>
                <a:ea typeface="思源黑体 CN Light" panose="020B0300000000000000" pitchFamily="34" charset="-122"/>
              </a:rPr>
              <a:t>meetsocial.com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1E3E828-B60F-5B4B-A18C-2E651B73F4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93527"/>
            <a:ext cx="12192000" cy="26447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3CC3BAC-9AE9-494C-8058-D728EB3445D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5457" y="942073"/>
            <a:ext cx="4901088" cy="2077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430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0832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9" r:id="rId1"/>
    <p:sldLayoutId id="2147483902" r:id="rId2"/>
    <p:sldLayoutId id="2147483857" r:id="rId3"/>
    <p:sldLayoutId id="2147483910" r:id="rId4"/>
  </p:sldLayoutIdLst>
  <p:txStyles>
    <p:titleStyle>
      <a:lvl1pPr algn="l" defTabSz="914309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77" indent="-228577" algn="l" defTabSz="9143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31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86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40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94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49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03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57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11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9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63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17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71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26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8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3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4" userDrawn="1">
          <p15:clr>
            <a:srgbClr val="F26B43"/>
          </p15:clr>
        </p15:guide>
        <p15:guide id="2" pos="7368" userDrawn="1">
          <p15:clr>
            <a:srgbClr val="F26B43"/>
          </p15:clr>
        </p15:guide>
        <p15:guide id="3" orient="horz" pos="4042" userDrawn="1">
          <p15:clr>
            <a:srgbClr val="F26B43"/>
          </p15:clr>
        </p15:guide>
        <p15:guide id="4" orient="horz" pos="3974" userDrawn="1">
          <p15:clr>
            <a:srgbClr val="F26B43"/>
          </p15:clr>
        </p15:guide>
        <p15:guide id="5" orient="horz" pos="504" userDrawn="1">
          <p15:clr>
            <a:srgbClr val="F26B43"/>
          </p15:clr>
        </p15:guide>
        <p15:guide id="6" orient="horz" pos="5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080D899-9744-3D4A-BA07-AAC42B68F3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sz="2800" dirty="0">
                <a:latin typeface="+mn-lt"/>
                <a:ea typeface="+mn-ea"/>
                <a:cs typeface="+mn-ea"/>
                <a:sym typeface="+mn-lt"/>
              </a:rPr>
              <a:t>GCC</a:t>
            </a:r>
            <a:r>
              <a:rPr kumimoji="1" lang="zh-CN" altLang="en-US" sz="2800" dirty="0">
                <a:latin typeface="+mn-lt"/>
                <a:ea typeface="+mn-ea"/>
                <a:cs typeface="+mn-ea"/>
                <a:sym typeface="+mn-lt"/>
              </a:rPr>
              <a:t>风控量化工具 </a:t>
            </a:r>
            <a:r>
              <a:rPr kumimoji="1" lang="en-US" altLang="zh-CN" sz="2800" dirty="0">
                <a:latin typeface="+mn-lt"/>
                <a:ea typeface="+mn-ea"/>
                <a:cs typeface="+mn-ea"/>
                <a:sym typeface="+mn-lt"/>
              </a:rPr>
              <a:t>– </a:t>
            </a:r>
            <a:r>
              <a:rPr kumimoji="1" lang="zh-CN" altLang="en-US" sz="2800" dirty="0">
                <a:latin typeface="+mn-lt"/>
                <a:ea typeface="+mn-ea"/>
                <a:cs typeface="+mn-ea"/>
                <a:sym typeface="+mn-lt"/>
              </a:rPr>
              <a:t>相似性分析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0C8370-C559-904C-B7EF-FCC63DCEFE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ea typeface="+mn-ea"/>
                <a:cs typeface="+mn-ea"/>
                <a:sym typeface="+mn-lt"/>
              </a:rPr>
              <a:t>2023/5/26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49692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2653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>
            <a:extLst>
              <a:ext uri="{FF2B5EF4-FFF2-40B4-BE49-F238E27FC236}">
                <a16:creationId xmlns:a16="http://schemas.microsoft.com/office/drawing/2014/main" id="{9811DB62-9455-0449-AE25-B07C2872BD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3008" y="308409"/>
            <a:ext cx="11123694" cy="453593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项目背景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A7C8388D-72E8-0249-92BD-E082F61342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3008" y="1066800"/>
            <a:ext cx="11123694" cy="4908369"/>
          </a:xfrm>
        </p:spPr>
        <p:txBody>
          <a:bodyPr/>
          <a:lstStyle/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l"/>
            </a:pP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latin typeface="+mn-ea"/>
                <a:ea typeface="+mn-ea"/>
                <a:cs typeface="+mn-ea"/>
                <a:sym typeface="+mn-lt"/>
              </a:rPr>
              <a:t>背景</a:t>
            </a: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 marL="971481" lvl="1" indent="-285750">
              <a:lnSpc>
                <a:spcPct val="100000"/>
              </a:lnSpc>
            </a:pP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寻找潜力大、存活率高的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GCC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客户，纳入公司风险评估体系，提供账期、额度等金融支持</a:t>
            </a:r>
            <a:endParaRPr lang="en-US" altLang="zh-CN" sz="1600" dirty="0">
              <a:solidFill>
                <a:schemeClr val="tx2"/>
              </a:solidFill>
              <a:latin typeface="+mn-ea"/>
              <a:cs typeface="+mn-ea"/>
              <a:sym typeface="+mn-lt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latin typeface="+mn-ea"/>
                <a:ea typeface="+mn-ea"/>
                <a:cs typeface="+mn-ea"/>
                <a:sym typeface="+mn-lt"/>
              </a:rPr>
              <a:t>相似性分析</a:t>
            </a: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 marL="971481" lvl="1" indent="-285750">
              <a:lnSpc>
                <a:spcPct val="100000"/>
              </a:lnSpc>
            </a:pP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分析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KA torso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客户与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GCC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头部客户的相似性，挖掘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GCC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高潜客户</a:t>
            </a:r>
            <a:endParaRPr lang="en-US" altLang="zh-CN" sz="1600" dirty="0">
              <a:solidFill>
                <a:schemeClr val="tx2"/>
              </a:solidFill>
              <a:latin typeface="+mn-ea"/>
              <a:cs typeface="+mn-ea"/>
              <a:sym typeface="+mn-lt"/>
            </a:endParaRPr>
          </a:p>
          <a:p>
            <a:pPr marL="971481" lvl="1" indent="-285750">
              <a:lnSpc>
                <a:spcPct val="100000"/>
              </a:lnSpc>
            </a:pP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基于相似性分析，可进一步搭建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GCC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长期留存率模型</a:t>
            </a:r>
            <a:endParaRPr lang="en-US" altLang="zh-CN" sz="1600" dirty="0">
              <a:solidFill>
                <a:schemeClr val="tx2"/>
              </a:solidFill>
              <a:latin typeface="+mn-ea"/>
              <a:cs typeface="+mn-ea"/>
              <a:sym typeface="+mn-lt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latin typeface="+mn-ea"/>
                <a:ea typeface="+mn-ea"/>
                <a:cs typeface="+mn-ea"/>
                <a:sym typeface="+mn-lt"/>
              </a:rPr>
              <a:t>基本方法</a:t>
            </a: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 marL="971481" lvl="1" indent="-285750">
              <a:lnSpc>
                <a:spcPct val="100000"/>
              </a:lnSpc>
            </a:pP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聚类模型 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+ 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风控多维度验证</a:t>
            </a:r>
            <a:endParaRPr lang="en-US" altLang="zh-CN" sz="1600" dirty="0">
              <a:solidFill>
                <a:schemeClr val="tx2"/>
              </a:solidFill>
              <a:latin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0864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>
            <a:extLst>
              <a:ext uri="{FF2B5EF4-FFF2-40B4-BE49-F238E27FC236}">
                <a16:creationId xmlns:a16="http://schemas.microsoft.com/office/drawing/2014/main" id="{9811DB62-9455-0449-AE25-B07C2872BD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3008" y="308409"/>
            <a:ext cx="11123694" cy="453593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基本结论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A7C8388D-72E8-0249-92BD-E082F61342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3008" y="1066800"/>
            <a:ext cx="4902241" cy="5151120"/>
          </a:xfrm>
        </p:spPr>
        <p:txBody>
          <a:bodyPr/>
          <a:lstStyle/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latin typeface="+mn-ea"/>
                <a:ea typeface="+mn-ea"/>
                <a:cs typeface="+mn-ea"/>
                <a:sym typeface="+mn-lt"/>
              </a:rPr>
              <a:t>客户范围</a:t>
            </a: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 marL="971481" lvl="1" indent="-285750">
              <a:lnSpc>
                <a:spcPct val="120000"/>
              </a:lnSpc>
            </a:pP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一期分析对象：电商客户</a:t>
            </a:r>
            <a:endParaRPr lang="en-US" altLang="zh-CN" sz="1600" dirty="0">
              <a:solidFill>
                <a:schemeClr val="tx2"/>
              </a:solidFill>
              <a:latin typeface="+mn-ea"/>
              <a:cs typeface="+mn-ea"/>
              <a:sym typeface="+mn-lt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latin typeface="+mn-ea"/>
                <a:ea typeface="+mn-ea"/>
                <a:cs typeface="+mn-ea"/>
                <a:sym typeface="+mn-lt"/>
              </a:rPr>
              <a:t>基本结论</a:t>
            </a: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 marL="971481" lvl="1" indent="-285750">
              <a:lnSpc>
                <a:spcPct val="120000"/>
              </a:lnSpc>
            </a:pP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经聚类算法，客户共分为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6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个簇，通过</a:t>
            </a:r>
            <a:r>
              <a:rPr lang="en-US" altLang="zh-CN" sz="1600" dirty="0" err="1">
                <a:solidFill>
                  <a:schemeClr val="tx2"/>
                </a:solidFill>
                <a:latin typeface="+mn-ea"/>
                <a:cs typeface="+mn-ea"/>
                <a:sym typeface="+mn-lt"/>
              </a:rPr>
              <a:t>payscore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、</a:t>
            </a:r>
            <a:r>
              <a:rPr lang="en-US" altLang="zh-CN" sz="1600" dirty="0" err="1">
                <a:solidFill>
                  <a:schemeClr val="tx2"/>
                </a:solidFill>
                <a:latin typeface="+mn-ea"/>
                <a:cs typeface="+mn-ea"/>
                <a:sym typeface="+mn-lt"/>
              </a:rPr>
              <a:t>creditscore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、合规评级、看板得分评价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6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个簇客户的好坏，并赋予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6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个簇三个等级：</a:t>
            </a:r>
            <a:r>
              <a:rPr lang="zh-CN" altLang="en-US" sz="1600" b="1" dirty="0">
                <a:solidFill>
                  <a:schemeClr val="accent4"/>
                </a:solidFill>
                <a:latin typeface="+mn-ea"/>
                <a:cs typeface="+mn-ea"/>
                <a:sym typeface="+mn-lt"/>
              </a:rPr>
              <a:t>最优，次优，不建议</a:t>
            </a:r>
            <a:endParaRPr lang="en-US" altLang="zh-CN" sz="1600" b="1" dirty="0">
              <a:solidFill>
                <a:schemeClr val="accent4"/>
              </a:solidFill>
              <a:latin typeface="+mn-ea"/>
              <a:cs typeface="+mn-ea"/>
              <a:sym typeface="+mn-lt"/>
            </a:endParaRPr>
          </a:p>
          <a:p>
            <a:pPr marL="971481" lvl="1" indent="-285750">
              <a:lnSpc>
                <a:spcPct val="120000"/>
              </a:lnSpc>
            </a:pPr>
            <a:r>
              <a:rPr lang="zh-CN" altLang="en-US" sz="1600" dirty="0">
                <a:latin typeface="+mn-ea"/>
                <a:cs typeface="+mn-ea"/>
                <a:sym typeface="+mn-lt"/>
              </a:rPr>
              <a:t>基于因子分布，确定各等级客户筛选规则</a:t>
            </a:r>
            <a:endParaRPr lang="en-US" altLang="zh-CN" sz="1600" dirty="0">
              <a:latin typeface="+mn-ea"/>
              <a:cs typeface="+mn-ea"/>
              <a:sym typeface="+mn-lt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latin typeface="+mn-ea"/>
                <a:ea typeface="+mn-ea"/>
                <a:cs typeface="+mn-ea"/>
                <a:sym typeface="+mn-lt"/>
              </a:rPr>
              <a:t>结论应用</a:t>
            </a: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 marL="971481" lvl="1" indent="-285750">
              <a:lnSpc>
                <a:spcPct val="120000"/>
              </a:lnSpc>
            </a:pPr>
            <a:r>
              <a:rPr lang="zh-CN" altLang="en-US" sz="1600" b="1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对于参与聚类的</a:t>
            </a:r>
            <a:r>
              <a:rPr lang="en-US" altLang="zh-CN" sz="1600" b="1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GCC</a:t>
            </a:r>
            <a:r>
              <a:rPr lang="zh-CN" altLang="en-US" sz="1600" b="1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客户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，在预付转后付环节可依据其所在类簇，给出“最优”、“次优”、“不建议”参考评级</a:t>
            </a:r>
            <a:endParaRPr lang="en-US" altLang="zh-CN" sz="1600" dirty="0">
              <a:solidFill>
                <a:schemeClr val="tx2"/>
              </a:solidFill>
              <a:latin typeface="+mn-ea"/>
              <a:cs typeface="+mn-ea"/>
              <a:sym typeface="+mn-lt"/>
            </a:endParaRPr>
          </a:p>
          <a:p>
            <a:pPr marL="971481" lvl="1" indent="-285750">
              <a:lnSpc>
                <a:spcPct val="120000"/>
              </a:lnSpc>
            </a:pPr>
            <a:r>
              <a:rPr lang="zh-CN" altLang="en-US" sz="1600" b="1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对于后续待评估</a:t>
            </a:r>
            <a:r>
              <a:rPr lang="en-US" altLang="zh-CN" sz="1600" b="1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GCC</a:t>
            </a:r>
            <a:r>
              <a:rPr lang="zh-CN" altLang="en-US" sz="1600" b="1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客户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，可依据各等级筛选规则，给出“最优”、“次优”、“不建议”参考评级</a:t>
            </a:r>
            <a:endParaRPr lang="en-US" altLang="zh-CN" sz="1600" dirty="0">
              <a:solidFill>
                <a:schemeClr val="tx2"/>
              </a:solidFill>
              <a:latin typeface="+mn-ea"/>
              <a:cs typeface="+mn-ea"/>
              <a:sym typeface="+mn-lt"/>
            </a:endParaRPr>
          </a:p>
          <a:p>
            <a:pPr marL="971481" lvl="1" indent="-285750">
              <a:lnSpc>
                <a:spcPct val="120000"/>
              </a:lnSpc>
            </a:pPr>
            <a:endParaRPr lang="en-US" altLang="zh-CN" sz="1600" dirty="0">
              <a:latin typeface="+mn-ea"/>
              <a:cs typeface="+mn-ea"/>
              <a:sym typeface="+mn-lt"/>
            </a:endParaRPr>
          </a:p>
          <a:p>
            <a:pPr marL="971481" lvl="1" indent="-285750">
              <a:lnSpc>
                <a:spcPct val="120000"/>
              </a:lnSpc>
            </a:pPr>
            <a:endParaRPr lang="en-US" altLang="zh-CN" sz="1600" dirty="0">
              <a:solidFill>
                <a:schemeClr val="tx2"/>
              </a:solidFill>
              <a:latin typeface="+mn-ea"/>
              <a:cs typeface="+mn-ea"/>
              <a:sym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9556D3B-AFBD-D528-4EFF-34DC6D5A0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6369" y="1103847"/>
            <a:ext cx="6226843" cy="4277831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23D00B8-9DF0-F0FA-0D61-ADFB3CA735BE}"/>
              </a:ext>
            </a:extLst>
          </p:cNvPr>
          <p:cNvSpPr txBox="1"/>
          <p:nvPr/>
        </p:nvSpPr>
        <p:spPr>
          <a:xfrm>
            <a:off x="8046720" y="5584876"/>
            <a:ext cx="2915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accent4"/>
                </a:solidFill>
              </a:rPr>
              <a:t>各等级客户筛选规则</a:t>
            </a:r>
          </a:p>
        </p:txBody>
      </p:sp>
    </p:spTree>
    <p:extLst>
      <p:ext uri="{BB962C8B-B14F-4D97-AF65-F5344CB8AC3E}">
        <p14:creationId xmlns:p14="http://schemas.microsoft.com/office/powerpoint/2010/main" val="776570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>
            <a:extLst>
              <a:ext uri="{FF2B5EF4-FFF2-40B4-BE49-F238E27FC236}">
                <a16:creationId xmlns:a16="http://schemas.microsoft.com/office/drawing/2014/main" id="{9811DB62-9455-0449-AE25-B07C2872BD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3008" y="308409"/>
            <a:ext cx="11123694" cy="453593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数据收集与逻辑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A7C8388D-72E8-0249-92BD-E082F61342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9410" y="995680"/>
            <a:ext cx="11618994" cy="5273040"/>
          </a:xfrm>
        </p:spPr>
        <p:txBody>
          <a:bodyPr/>
          <a:lstStyle/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latin typeface="+mn-ea"/>
                <a:ea typeface="+mn-ea"/>
                <a:cs typeface="+mn-ea"/>
                <a:sym typeface="+mn-lt"/>
              </a:rPr>
              <a:t>取数与特征逻辑</a:t>
            </a: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l"/>
            </a:pP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>
              <a:lnSpc>
                <a:spcPct val="100000"/>
              </a:lnSpc>
            </a:pP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l"/>
            </a:pP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l"/>
            </a:pP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l"/>
            </a:pP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>
              <a:lnSpc>
                <a:spcPct val="100000"/>
              </a:lnSpc>
            </a:pP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l"/>
            </a:pP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latin typeface="+mn-ea"/>
                <a:ea typeface="+mn-ea"/>
                <a:cs typeface="+mn-ea"/>
                <a:sym typeface="+mn-lt"/>
              </a:rPr>
              <a:t>样本量</a:t>
            </a: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>
              <a:lnSpc>
                <a:spcPct val="100000"/>
              </a:lnSpc>
            </a:pP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7D217AA-AA8C-B89C-5444-A7FFAFCDB6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869" y="1393777"/>
            <a:ext cx="11183721" cy="244670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FCB57EE-181C-3B94-ECD2-51AE33B4C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1174" y="4401905"/>
            <a:ext cx="2226346" cy="939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762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>
            <a:extLst>
              <a:ext uri="{FF2B5EF4-FFF2-40B4-BE49-F238E27FC236}">
                <a16:creationId xmlns:a16="http://schemas.microsoft.com/office/drawing/2014/main" id="{9811DB62-9455-0449-AE25-B07C2872BD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3008" y="308409"/>
            <a:ext cx="11123694" cy="453593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聚类模型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A7C8388D-72E8-0249-92BD-E082F61342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3006" y="1066800"/>
            <a:ext cx="5268994" cy="4908369"/>
          </a:xfrm>
        </p:spPr>
        <p:txBody>
          <a:bodyPr/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latin typeface="+mn-ea"/>
                <a:ea typeface="+mn-ea"/>
                <a:cs typeface="+mn-ea"/>
                <a:sym typeface="+mn-lt"/>
              </a:rPr>
              <a:t>算法逻辑</a:t>
            </a: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 marL="971481" lvl="1" indent="-285750">
              <a:lnSpc>
                <a:spcPct val="120000"/>
              </a:lnSpc>
            </a:pP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根据模型特征将客户分组，认为同组内的客户相似，不同组中客户不同</a:t>
            </a:r>
            <a:endParaRPr lang="en-US" altLang="zh-CN" sz="1600" dirty="0">
              <a:solidFill>
                <a:schemeClr val="tx2"/>
              </a:solidFill>
              <a:latin typeface="+mn-ea"/>
              <a:cs typeface="+mn-ea"/>
              <a:sym typeface="+mn-lt"/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latin typeface="+mn-ea"/>
                <a:ea typeface="+mn-ea"/>
                <a:cs typeface="+mn-ea"/>
                <a:sym typeface="+mn-lt"/>
              </a:rPr>
              <a:t>聚类结果</a:t>
            </a: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 marL="971481" lvl="1" indent="-285750">
              <a:lnSpc>
                <a:spcPct val="120000"/>
              </a:lnSpc>
            </a:pP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由于聚类分析需要计算相似度距离，因子不能为空。去除入模因子含空值的客户，共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393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个客户，其中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KA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客户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158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个，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GCC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客户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235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个。</a:t>
            </a:r>
            <a:endParaRPr lang="en-US" altLang="zh-CN" sz="1600" dirty="0">
              <a:solidFill>
                <a:schemeClr val="tx2"/>
              </a:solidFill>
              <a:latin typeface="+mn-ea"/>
              <a:cs typeface="+mn-ea"/>
              <a:sym typeface="+mn-lt"/>
            </a:endParaRPr>
          </a:p>
          <a:p>
            <a:pPr marL="971481" lvl="1" indent="-285750">
              <a:lnSpc>
                <a:spcPct val="120000"/>
              </a:lnSpc>
            </a:pP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对入模的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6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个因子进行标准化后，基于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K-means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算法，将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393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个客户分成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6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个类簇。</a:t>
            </a:r>
            <a:endParaRPr lang="en-US" altLang="zh-CN" sz="1600" dirty="0">
              <a:solidFill>
                <a:schemeClr val="tx2"/>
              </a:solidFill>
              <a:latin typeface="+mn-ea"/>
              <a:cs typeface="+mn-ea"/>
              <a:sym typeface="+mn-lt"/>
            </a:endParaRPr>
          </a:p>
          <a:p>
            <a:pPr marL="971481" lvl="1" indent="-285750">
              <a:lnSpc>
                <a:spcPct val="120000"/>
              </a:lnSpc>
            </a:pP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从</a:t>
            </a:r>
            <a:r>
              <a:rPr lang="zh-CN" altLang="en-US" sz="1600" dirty="0">
                <a:solidFill>
                  <a:schemeClr val="accent4"/>
                </a:solidFill>
                <a:latin typeface="+mn-ea"/>
                <a:cs typeface="+mn-ea"/>
                <a:sym typeface="+mn-lt"/>
              </a:rPr>
              <a:t>风险评级、</a:t>
            </a:r>
            <a:r>
              <a:rPr lang="en-US" altLang="zh-CN" sz="1600" dirty="0">
                <a:solidFill>
                  <a:schemeClr val="accent4"/>
                </a:solidFill>
                <a:latin typeface="+mn-ea"/>
                <a:cs typeface="+mn-ea"/>
                <a:sym typeface="+mn-lt"/>
              </a:rPr>
              <a:t>Pay Score</a:t>
            </a:r>
            <a:r>
              <a:rPr lang="zh-CN" altLang="en-US" sz="1600" dirty="0">
                <a:solidFill>
                  <a:schemeClr val="accent4"/>
                </a:solidFill>
                <a:latin typeface="+mn-ea"/>
                <a:cs typeface="+mn-ea"/>
                <a:sym typeface="+mn-lt"/>
              </a:rPr>
              <a:t>、风控看板、违规评级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4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个维度具体分析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6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个类簇中客户分布，属于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customer3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的客户整体质量最好，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customer2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与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customer4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次之。</a:t>
            </a:r>
            <a:endParaRPr lang="en-US" altLang="zh-CN" sz="1600" dirty="0">
              <a:solidFill>
                <a:schemeClr val="tx2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F7A633E-57EB-08DB-90B5-2DA7322BE77A}"/>
              </a:ext>
            </a:extLst>
          </p:cNvPr>
          <p:cNvSpPr txBox="1"/>
          <p:nvPr/>
        </p:nvSpPr>
        <p:spPr>
          <a:xfrm>
            <a:off x="7416803" y="5982088"/>
            <a:ext cx="3949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4"/>
                </a:solidFill>
              </a:rPr>
              <a:t>customer3</a:t>
            </a:r>
            <a:r>
              <a:rPr lang="zh-CN" altLang="en-US" sz="1200" dirty="0">
                <a:solidFill>
                  <a:schemeClr val="accent4"/>
                </a:solidFill>
              </a:rPr>
              <a:t>、</a:t>
            </a:r>
            <a:r>
              <a:rPr lang="en-US" altLang="zh-CN" sz="1200" dirty="0">
                <a:solidFill>
                  <a:schemeClr val="accent4"/>
                </a:solidFill>
              </a:rPr>
              <a:t>2</a:t>
            </a:r>
            <a:r>
              <a:rPr lang="zh-CN" altLang="en-US" sz="1200" dirty="0">
                <a:solidFill>
                  <a:schemeClr val="accent4"/>
                </a:solidFill>
              </a:rPr>
              <a:t>、</a:t>
            </a:r>
            <a:r>
              <a:rPr lang="en-US" altLang="zh-CN" sz="1200" dirty="0">
                <a:solidFill>
                  <a:schemeClr val="accent4"/>
                </a:solidFill>
              </a:rPr>
              <a:t>4</a:t>
            </a:r>
            <a:r>
              <a:rPr lang="zh-CN" altLang="en-US" sz="1200" dirty="0">
                <a:solidFill>
                  <a:schemeClr val="accent4"/>
                </a:solidFill>
              </a:rPr>
              <a:t>：消耗稳定、量较高、频次较高；审核通过率较高；投放效果较优；主要投放地区在北美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CD3FC789-D8FA-4770-47CA-D3084DC0FA48}"/>
              </a:ext>
            </a:extLst>
          </p:cNvPr>
          <p:cNvCxnSpPr>
            <a:cxnSpLocks/>
          </p:cNvCxnSpPr>
          <p:nvPr/>
        </p:nvCxnSpPr>
        <p:spPr>
          <a:xfrm>
            <a:off x="9761772" y="5780155"/>
            <a:ext cx="0" cy="1591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77B75021-91D0-8E3B-DCB8-5DEEA180FF1B}"/>
              </a:ext>
            </a:extLst>
          </p:cNvPr>
          <p:cNvCxnSpPr/>
          <p:nvPr/>
        </p:nvCxnSpPr>
        <p:spPr>
          <a:xfrm>
            <a:off x="10778655" y="5795068"/>
            <a:ext cx="0" cy="1591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1A70CA3B-940B-EE53-6FC4-071E8D5444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77" t="5529" r="7334" b="5278"/>
          <a:stretch/>
        </p:blipFill>
        <p:spPr>
          <a:xfrm>
            <a:off x="7589520" y="280003"/>
            <a:ext cx="2979044" cy="251021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D1BDD2E-D39A-438B-C65F-720AA90E34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6145" y="2898744"/>
            <a:ext cx="4489681" cy="2838596"/>
          </a:xfrm>
          <a:prstGeom prst="rect">
            <a:avLst/>
          </a:prstGeom>
        </p:spPr>
      </p:pic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05C05959-921C-F070-823D-583741E3F1AD}"/>
              </a:ext>
            </a:extLst>
          </p:cNvPr>
          <p:cNvCxnSpPr>
            <a:cxnSpLocks/>
          </p:cNvCxnSpPr>
          <p:nvPr/>
        </p:nvCxnSpPr>
        <p:spPr>
          <a:xfrm>
            <a:off x="10290092" y="5790315"/>
            <a:ext cx="0" cy="1591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3323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>
            <a:extLst>
              <a:ext uri="{FF2B5EF4-FFF2-40B4-BE49-F238E27FC236}">
                <a16:creationId xmlns:a16="http://schemas.microsoft.com/office/drawing/2014/main" id="{9811DB62-9455-0449-AE25-B07C2872BD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3008" y="308409"/>
            <a:ext cx="11123694" cy="453593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聚类结果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A7C8388D-72E8-0249-92BD-E082F61342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3006" y="1066801"/>
            <a:ext cx="11123694" cy="355600"/>
          </a:xfrm>
        </p:spPr>
        <p:txBody>
          <a:bodyPr/>
          <a:lstStyle/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latin typeface="+mn-ea"/>
                <a:ea typeface="+mn-ea"/>
                <a:cs typeface="+mn-ea"/>
                <a:sym typeface="+mn-lt"/>
              </a:rPr>
              <a:t>聚类所得类簇所对应风险评级和</a:t>
            </a:r>
            <a:r>
              <a:rPr lang="en-US" altLang="zh-CN" sz="1600" b="1" dirty="0">
                <a:latin typeface="+mn-ea"/>
                <a:ea typeface="+mn-ea"/>
                <a:cs typeface="+mn-ea"/>
                <a:sym typeface="+mn-lt"/>
              </a:rPr>
              <a:t>Pay Score</a:t>
            </a:r>
            <a:r>
              <a:rPr lang="zh-CN" altLang="en-US" sz="1600" b="1" dirty="0">
                <a:latin typeface="+mn-ea"/>
                <a:ea typeface="+mn-ea"/>
                <a:cs typeface="+mn-ea"/>
                <a:sym typeface="+mn-lt"/>
              </a:rPr>
              <a:t>客户分布</a:t>
            </a: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>
              <a:lnSpc>
                <a:spcPct val="100000"/>
              </a:lnSpc>
            </a:pP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548BE8F-4476-7327-CB20-7B6342C169BD}"/>
              </a:ext>
            </a:extLst>
          </p:cNvPr>
          <p:cNvSpPr txBox="1"/>
          <p:nvPr/>
        </p:nvSpPr>
        <p:spPr>
          <a:xfrm>
            <a:off x="274320" y="4549265"/>
            <a:ext cx="5049520" cy="1621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风险评级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1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2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3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为较优客户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类簇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3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2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4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的客户，风险评级为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1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2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3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的比例较高，整体风险评级较好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归于类簇</a:t>
            </a:r>
            <a:r>
              <a:rPr lang="en-US" altLang="zh-CN" sz="1400" dirty="0">
                <a:solidFill>
                  <a:schemeClr val="accent4"/>
                </a:solidFill>
                <a:latin typeface="+mn-ea"/>
                <a:cs typeface="+mn-ea"/>
              </a:rPr>
              <a:t>3</a:t>
            </a: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accent4"/>
                </a:solidFill>
                <a:latin typeface="+mn-ea"/>
                <a:cs typeface="+mn-ea"/>
              </a:rPr>
              <a:t>2</a:t>
            </a: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accent4"/>
                </a:solidFill>
                <a:latin typeface="+mn-ea"/>
                <a:cs typeface="+mn-ea"/>
              </a:rPr>
              <a:t>4</a:t>
            </a: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的</a:t>
            </a:r>
            <a:r>
              <a:rPr lang="en-US" altLang="zh-CN" sz="1400" dirty="0">
                <a:solidFill>
                  <a:schemeClr val="accent4"/>
                </a:solidFill>
                <a:latin typeface="+mn-ea"/>
                <a:cs typeface="+mn-ea"/>
              </a:rPr>
              <a:t>GCC</a:t>
            </a: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客户，有更大概率为较优客户。可以将类簇</a:t>
            </a:r>
            <a:r>
              <a:rPr lang="en-US" altLang="zh-CN" sz="1400" dirty="0">
                <a:solidFill>
                  <a:schemeClr val="accent4"/>
                </a:solidFill>
                <a:latin typeface="+mn-ea"/>
                <a:cs typeface="+mn-ea"/>
              </a:rPr>
              <a:t>3</a:t>
            </a: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定义为“最优”，类簇</a:t>
            </a:r>
            <a:r>
              <a:rPr lang="en-US" altLang="zh-CN" sz="1400" dirty="0">
                <a:solidFill>
                  <a:schemeClr val="accent4"/>
                </a:solidFill>
                <a:latin typeface="+mn-ea"/>
                <a:cs typeface="+mn-ea"/>
              </a:rPr>
              <a:t>2</a:t>
            </a: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accent4"/>
                </a:solidFill>
                <a:latin typeface="+mn-ea"/>
                <a:cs typeface="+mn-ea"/>
              </a:rPr>
              <a:t>4</a:t>
            </a: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定义为“次优” ，其他类簇定义为“不建议”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2055D07-0E59-1965-B633-AB599032E112}"/>
              </a:ext>
            </a:extLst>
          </p:cNvPr>
          <p:cNvSpPr txBox="1"/>
          <p:nvPr/>
        </p:nvSpPr>
        <p:spPr>
          <a:xfrm>
            <a:off x="6024880" y="4549264"/>
            <a:ext cx="5049520" cy="1621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Pay Score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分段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1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2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3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为较优客户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类簇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3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2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4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的客户，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Pay Score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划段在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1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2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3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的比例较高，整体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Pay Score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较好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归于类簇</a:t>
            </a:r>
            <a:r>
              <a:rPr lang="en-US" altLang="zh-CN" sz="1400" dirty="0">
                <a:solidFill>
                  <a:schemeClr val="accent4"/>
                </a:solidFill>
                <a:latin typeface="+mn-ea"/>
                <a:cs typeface="+mn-ea"/>
              </a:rPr>
              <a:t>3</a:t>
            </a: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accent4"/>
                </a:solidFill>
                <a:latin typeface="+mn-ea"/>
                <a:cs typeface="+mn-ea"/>
              </a:rPr>
              <a:t>2</a:t>
            </a: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accent4"/>
                </a:solidFill>
                <a:latin typeface="+mn-ea"/>
                <a:cs typeface="+mn-ea"/>
              </a:rPr>
              <a:t>4</a:t>
            </a: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的</a:t>
            </a:r>
            <a:r>
              <a:rPr lang="en-US" altLang="zh-CN" sz="1400" dirty="0">
                <a:solidFill>
                  <a:schemeClr val="accent4"/>
                </a:solidFill>
                <a:latin typeface="+mn-ea"/>
                <a:cs typeface="+mn-ea"/>
              </a:rPr>
              <a:t>GCC</a:t>
            </a: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客户，有更大概率为较优客户。可以将类簇</a:t>
            </a:r>
            <a:r>
              <a:rPr lang="en-US" altLang="zh-CN" sz="1400" dirty="0">
                <a:solidFill>
                  <a:schemeClr val="accent4"/>
                </a:solidFill>
                <a:latin typeface="+mn-ea"/>
                <a:cs typeface="+mn-ea"/>
              </a:rPr>
              <a:t>3</a:t>
            </a: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定义为“最优”，类簇</a:t>
            </a:r>
            <a:r>
              <a:rPr lang="en-US" altLang="zh-CN" sz="1400" dirty="0">
                <a:solidFill>
                  <a:schemeClr val="accent4"/>
                </a:solidFill>
                <a:latin typeface="+mn-ea"/>
                <a:cs typeface="+mn-ea"/>
              </a:rPr>
              <a:t>2</a:t>
            </a: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accent4"/>
                </a:solidFill>
                <a:latin typeface="+mn-ea"/>
                <a:cs typeface="+mn-ea"/>
              </a:rPr>
              <a:t>4</a:t>
            </a: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定义为“次优” ，其他类簇定义为“不建议”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2EF3DD1-53BC-3039-9BAD-C4C44C3CA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1727200"/>
            <a:ext cx="11646683" cy="244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878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>
            <a:extLst>
              <a:ext uri="{FF2B5EF4-FFF2-40B4-BE49-F238E27FC236}">
                <a16:creationId xmlns:a16="http://schemas.microsoft.com/office/drawing/2014/main" id="{9811DB62-9455-0449-AE25-B07C2872BD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3008" y="267769"/>
            <a:ext cx="11123694" cy="453593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聚类结果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A7C8388D-72E8-0249-92BD-E082F61342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3006" y="1066801"/>
            <a:ext cx="11123694" cy="355600"/>
          </a:xfrm>
        </p:spPr>
        <p:txBody>
          <a:bodyPr/>
          <a:lstStyle/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latin typeface="+mn-ea"/>
                <a:ea typeface="+mn-ea"/>
                <a:cs typeface="+mn-ea"/>
                <a:sym typeface="+mn-lt"/>
              </a:rPr>
              <a:t>聚类所得类簇所对应违规评级和风控看板评级客户分布</a:t>
            </a: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>
              <a:lnSpc>
                <a:spcPct val="100000"/>
              </a:lnSpc>
            </a:pP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548BE8F-4476-7327-CB20-7B6342C169BD}"/>
              </a:ext>
            </a:extLst>
          </p:cNvPr>
          <p:cNvSpPr txBox="1"/>
          <p:nvPr/>
        </p:nvSpPr>
        <p:spPr>
          <a:xfrm>
            <a:off x="8821420" y="4443217"/>
            <a:ext cx="2425700" cy="587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风险看板目前有评级的客户过少，暂时不作参考</a:t>
            </a:r>
            <a:endParaRPr lang="en-US" altLang="zh-CN" sz="1400" dirty="0">
              <a:solidFill>
                <a:schemeClr val="tx2"/>
              </a:solidFill>
              <a:latin typeface="+mn-ea"/>
              <a:cs typeface="+mn-ea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2055D07-0E59-1965-B633-AB599032E112}"/>
              </a:ext>
            </a:extLst>
          </p:cNvPr>
          <p:cNvSpPr txBox="1"/>
          <p:nvPr/>
        </p:nvSpPr>
        <p:spPr>
          <a:xfrm>
            <a:off x="281940" y="4443217"/>
            <a:ext cx="7907020" cy="1363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违规评级在“无违规”、“轻度违规”和“中度违规”（级别编号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0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1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2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）的为较优客户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类簇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3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2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tx2"/>
                </a:solidFill>
                <a:latin typeface="+mn-ea"/>
                <a:cs typeface="+mn-ea"/>
              </a:rPr>
              <a:t>4</a:t>
            </a:r>
            <a:r>
              <a:rPr lang="zh-CN" altLang="en-US" sz="1400" dirty="0">
                <a:solidFill>
                  <a:schemeClr val="tx2"/>
                </a:solidFill>
                <a:latin typeface="+mn-ea"/>
                <a:cs typeface="+mn-ea"/>
              </a:rPr>
              <a:t>的客户，违规评级为“无违规”、“轻度违规”和“中度违规”的比例较高，整体违规评级较好</a:t>
            </a:r>
            <a:endParaRPr lang="en-US" altLang="zh-CN" sz="1400" dirty="0">
              <a:solidFill>
                <a:schemeClr val="tx2"/>
              </a:solidFill>
              <a:latin typeface="+mn-ea"/>
              <a:cs typeface="+mn-ea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归于类簇</a:t>
            </a:r>
            <a:r>
              <a:rPr lang="en-US" altLang="zh-CN" sz="1400" dirty="0">
                <a:solidFill>
                  <a:schemeClr val="accent4"/>
                </a:solidFill>
                <a:latin typeface="+mn-ea"/>
                <a:cs typeface="+mn-ea"/>
              </a:rPr>
              <a:t>3</a:t>
            </a: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accent4"/>
                </a:solidFill>
                <a:latin typeface="+mn-ea"/>
                <a:cs typeface="+mn-ea"/>
              </a:rPr>
              <a:t>2</a:t>
            </a: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accent4"/>
                </a:solidFill>
                <a:latin typeface="+mn-ea"/>
                <a:cs typeface="+mn-ea"/>
              </a:rPr>
              <a:t>4</a:t>
            </a: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的</a:t>
            </a:r>
            <a:r>
              <a:rPr lang="en-US" altLang="zh-CN" sz="1400" dirty="0">
                <a:solidFill>
                  <a:schemeClr val="accent4"/>
                </a:solidFill>
                <a:latin typeface="+mn-ea"/>
                <a:cs typeface="+mn-ea"/>
              </a:rPr>
              <a:t>GCC</a:t>
            </a: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客户，有更大概率为较优客户。可以将类簇</a:t>
            </a:r>
            <a:r>
              <a:rPr lang="en-US" altLang="zh-CN" sz="1400" dirty="0">
                <a:solidFill>
                  <a:schemeClr val="accent4"/>
                </a:solidFill>
                <a:latin typeface="+mn-ea"/>
                <a:cs typeface="+mn-ea"/>
              </a:rPr>
              <a:t>3</a:t>
            </a: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定义为“最优”，类簇</a:t>
            </a:r>
            <a:r>
              <a:rPr lang="en-US" altLang="zh-CN" sz="1400" dirty="0">
                <a:solidFill>
                  <a:schemeClr val="accent4"/>
                </a:solidFill>
                <a:latin typeface="+mn-ea"/>
                <a:cs typeface="+mn-ea"/>
              </a:rPr>
              <a:t>2</a:t>
            </a: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、</a:t>
            </a:r>
            <a:r>
              <a:rPr lang="en-US" altLang="zh-CN" sz="1400" dirty="0">
                <a:solidFill>
                  <a:schemeClr val="accent4"/>
                </a:solidFill>
                <a:latin typeface="+mn-ea"/>
                <a:cs typeface="+mn-ea"/>
              </a:rPr>
              <a:t>4</a:t>
            </a:r>
            <a:r>
              <a:rPr lang="zh-CN" altLang="en-US" sz="1400" dirty="0">
                <a:solidFill>
                  <a:schemeClr val="accent4"/>
                </a:solidFill>
                <a:latin typeface="+mn-ea"/>
                <a:cs typeface="+mn-ea"/>
              </a:rPr>
              <a:t>定义为“次优”，其他类簇定义为“不建议”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C07614B-D924-2D15-26A2-084FFFA9E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60" y="1687197"/>
            <a:ext cx="11816080" cy="234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703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>
            <a:extLst>
              <a:ext uri="{FF2B5EF4-FFF2-40B4-BE49-F238E27FC236}">
                <a16:creationId xmlns:a16="http://schemas.microsoft.com/office/drawing/2014/main" id="{9811DB62-9455-0449-AE25-B07C2872BD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3008" y="267769"/>
            <a:ext cx="11123694" cy="453593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客户筛选规则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A7C8388D-72E8-0249-92BD-E082F61342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54232" y="721361"/>
            <a:ext cx="5398000" cy="5406857"/>
          </a:xfrm>
        </p:spPr>
        <p:txBody>
          <a:bodyPr/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latin typeface="+mn-ea"/>
                <a:ea typeface="+mn-ea"/>
                <a:cs typeface="+mn-ea"/>
                <a:sym typeface="+mn-lt"/>
              </a:rPr>
              <a:t>分析目标</a:t>
            </a: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 marL="971481" lvl="1" indent="-285750">
              <a:lnSpc>
                <a:spcPct val="120000"/>
              </a:lnSpc>
            </a:pP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如前所述，从</a:t>
            </a:r>
            <a:r>
              <a:rPr lang="zh-CN" altLang="en-US" sz="1600" dirty="0">
                <a:latin typeface="+mn-ea"/>
                <a:cs typeface="+mn-ea"/>
                <a:sym typeface="+mn-lt"/>
              </a:rPr>
              <a:t>风险评级、</a:t>
            </a:r>
            <a:r>
              <a:rPr lang="en-US" altLang="zh-CN" sz="1600" dirty="0">
                <a:latin typeface="+mn-ea"/>
                <a:cs typeface="+mn-ea"/>
                <a:sym typeface="+mn-lt"/>
              </a:rPr>
              <a:t>Pay Score</a:t>
            </a:r>
            <a:r>
              <a:rPr lang="zh-CN" altLang="en-US" sz="1600" dirty="0">
                <a:latin typeface="+mn-ea"/>
                <a:cs typeface="+mn-ea"/>
                <a:sym typeface="+mn-lt"/>
              </a:rPr>
              <a:t>、风控看板、违规评级</a:t>
            </a:r>
            <a:r>
              <a:rPr lang="en-US" altLang="zh-CN" sz="1600" dirty="0">
                <a:latin typeface="+mn-ea"/>
                <a:cs typeface="+mn-ea"/>
                <a:sym typeface="+mn-lt"/>
              </a:rPr>
              <a:t>4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个维度评估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6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个簇客户的好坏，并赋予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6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个簇三个等级：</a:t>
            </a:r>
            <a:r>
              <a:rPr lang="zh-CN" altLang="en-US" sz="1600" dirty="0">
                <a:solidFill>
                  <a:schemeClr val="accent4"/>
                </a:solidFill>
                <a:latin typeface="+mn-ea"/>
                <a:cs typeface="+mn-ea"/>
                <a:sym typeface="+mn-lt"/>
              </a:rPr>
              <a:t>最优，次优，不建议</a:t>
            </a:r>
            <a:endParaRPr lang="en-US" altLang="zh-CN" sz="1600" dirty="0">
              <a:solidFill>
                <a:schemeClr val="accent4"/>
              </a:solidFill>
              <a:latin typeface="+mn-ea"/>
              <a:cs typeface="+mn-ea"/>
              <a:sym typeface="+mn-lt"/>
            </a:endParaRPr>
          </a:p>
          <a:p>
            <a:pPr marL="971481" lvl="1" indent="-285750">
              <a:lnSpc>
                <a:spcPct val="120000"/>
              </a:lnSpc>
            </a:pPr>
            <a:r>
              <a:rPr lang="zh-CN" altLang="en-US" sz="1600" dirty="0">
                <a:latin typeface="+mn-ea"/>
                <a:cs typeface="+mn-ea"/>
                <a:sym typeface="+mn-lt"/>
              </a:rPr>
              <a:t>基于特征分布，确定各等级客户特征上的共性，输出潜力预付客户的判断规则</a:t>
            </a:r>
            <a:endParaRPr lang="en-US" altLang="zh-CN" sz="1600" dirty="0">
              <a:solidFill>
                <a:schemeClr val="tx2"/>
              </a:solidFill>
              <a:latin typeface="+mn-ea"/>
              <a:cs typeface="+mn-ea"/>
              <a:sym typeface="+mn-lt"/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latin typeface="+mn-ea"/>
                <a:ea typeface="+mn-ea"/>
                <a:cs typeface="+mn-ea"/>
                <a:sym typeface="+mn-lt"/>
              </a:rPr>
              <a:t>特征选取结果</a:t>
            </a: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 marL="971481" lvl="1" indent="-285750">
              <a:lnSpc>
                <a:spcPct val="120000"/>
              </a:lnSpc>
            </a:pP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选定</a:t>
            </a:r>
            <a:r>
              <a:rPr lang="en-US" altLang="zh-CN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6</a:t>
            </a:r>
            <a:r>
              <a:rPr lang="zh-CN" altLang="en-US" sz="16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个在不同等级客群上区分度明显、与客群等级相关性大的特征作为规则的判断指标：</a:t>
            </a:r>
            <a:endParaRPr lang="en-US" altLang="zh-CN" sz="1600" dirty="0">
              <a:solidFill>
                <a:schemeClr val="tx2"/>
              </a:solidFill>
              <a:latin typeface="+mn-ea"/>
              <a:cs typeface="+mn-ea"/>
              <a:sym typeface="+mn-lt"/>
            </a:endParaRPr>
          </a:p>
          <a:p>
            <a:pPr marL="1428636" lvl="2" indent="-285750">
              <a:lnSpc>
                <a:spcPct val="120000"/>
              </a:lnSpc>
            </a:pPr>
            <a:r>
              <a:rPr lang="zh-CN" altLang="en-US" sz="1200" dirty="0">
                <a:solidFill>
                  <a:schemeClr val="tx2"/>
                </a:solidFill>
                <a:latin typeface="+mn-ea"/>
                <a:ea typeface="+mn-ea"/>
                <a:cs typeface="+mn-ea"/>
                <a:sym typeface="+mn-lt"/>
              </a:rPr>
              <a:t>月均消耗</a:t>
            </a:r>
            <a:endParaRPr lang="en-US" altLang="zh-CN" sz="1200" dirty="0">
              <a:solidFill>
                <a:schemeClr val="tx2"/>
              </a:solidFill>
              <a:latin typeface="+mn-ea"/>
              <a:ea typeface="+mn-ea"/>
              <a:cs typeface="+mn-ea"/>
              <a:sym typeface="+mn-lt"/>
            </a:endParaRPr>
          </a:p>
          <a:p>
            <a:pPr marL="1428636" lvl="2" indent="-285750">
              <a:lnSpc>
                <a:spcPct val="120000"/>
              </a:lnSpc>
            </a:pPr>
            <a:r>
              <a:rPr lang="zh-CN" altLang="en-US" sz="12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近</a:t>
            </a:r>
            <a:r>
              <a:rPr lang="en-US" altLang="zh-CN" sz="12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1</a:t>
            </a:r>
            <a:r>
              <a:rPr lang="zh-CN" altLang="en-US" sz="12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年消耗频次</a:t>
            </a:r>
            <a:endParaRPr lang="en-US" altLang="zh-CN" sz="1200" dirty="0">
              <a:solidFill>
                <a:schemeClr val="tx2"/>
              </a:solidFill>
              <a:latin typeface="+mn-ea"/>
              <a:cs typeface="+mn-ea"/>
              <a:sym typeface="+mn-lt"/>
            </a:endParaRPr>
          </a:p>
          <a:p>
            <a:pPr marL="1428636" lvl="2" indent="-285750">
              <a:lnSpc>
                <a:spcPct val="120000"/>
              </a:lnSpc>
            </a:pPr>
            <a:r>
              <a:rPr lang="zh-CN" altLang="en-US" sz="1200" dirty="0">
                <a:solidFill>
                  <a:schemeClr val="tx2"/>
                </a:solidFill>
                <a:latin typeface="+mn-ea"/>
                <a:ea typeface="+mn-ea"/>
                <a:cs typeface="+mn-ea"/>
                <a:sym typeface="+mn-lt"/>
              </a:rPr>
              <a:t>近</a:t>
            </a:r>
            <a:r>
              <a:rPr lang="en-US" altLang="zh-CN" sz="1200" dirty="0">
                <a:solidFill>
                  <a:schemeClr val="tx2"/>
                </a:solidFill>
                <a:latin typeface="+mn-ea"/>
                <a:ea typeface="+mn-ea"/>
                <a:cs typeface="+mn-ea"/>
                <a:sym typeface="+mn-lt"/>
              </a:rPr>
              <a:t>1</a:t>
            </a:r>
            <a:r>
              <a:rPr lang="zh-CN" altLang="en-US" sz="1200" dirty="0">
                <a:solidFill>
                  <a:schemeClr val="tx2"/>
                </a:solidFill>
                <a:latin typeface="+mn-ea"/>
                <a:ea typeface="+mn-ea"/>
                <a:cs typeface="+mn-ea"/>
                <a:sym typeface="+mn-lt"/>
              </a:rPr>
              <a:t>年消耗变异系数</a:t>
            </a:r>
            <a:endParaRPr lang="en-US" altLang="zh-CN" sz="1200" dirty="0">
              <a:solidFill>
                <a:schemeClr val="tx2"/>
              </a:solidFill>
              <a:latin typeface="+mn-ea"/>
              <a:ea typeface="+mn-ea"/>
              <a:cs typeface="+mn-ea"/>
              <a:sym typeface="+mn-lt"/>
            </a:endParaRPr>
          </a:p>
          <a:p>
            <a:pPr marL="1428636" lvl="2" indent="-285750">
              <a:lnSpc>
                <a:spcPct val="120000"/>
              </a:lnSpc>
            </a:pPr>
            <a:r>
              <a:rPr lang="zh-CN" altLang="en-US" sz="12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近</a:t>
            </a:r>
            <a:r>
              <a:rPr lang="en-US" altLang="zh-CN" sz="12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6</a:t>
            </a:r>
            <a:r>
              <a:rPr lang="zh-CN" altLang="en-US" sz="12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月消耗在近</a:t>
            </a:r>
            <a:r>
              <a:rPr lang="en-US" altLang="zh-CN" sz="12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12</a:t>
            </a:r>
            <a:r>
              <a:rPr lang="zh-CN" altLang="en-US" sz="12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月消耗占比</a:t>
            </a:r>
            <a:endParaRPr lang="en-US" altLang="zh-CN" sz="1200" dirty="0">
              <a:solidFill>
                <a:schemeClr val="tx2"/>
              </a:solidFill>
              <a:latin typeface="+mn-ea"/>
              <a:cs typeface="+mn-ea"/>
              <a:sym typeface="+mn-lt"/>
            </a:endParaRPr>
          </a:p>
          <a:p>
            <a:pPr marL="1428636" lvl="2" indent="-285750">
              <a:lnSpc>
                <a:spcPct val="120000"/>
              </a:lnSpc>
            </a:pPr>
            <a:r>
              <a:rPr lang="en-US" altLang="zh-CN" sz="1200" dirty="0">
                <a:solidFill>
                  <a:schemeClr val="tx2"/>
                </a:solidFill>
                <a:latin typeface="+mn-ea"/>
                <a:ea typeface="+mn-ea"/>
                <a:cs typeface="+mn-ea"/>
                <a:sym typeface="+mn-lt"/>
              </a:rPr>
              <a:t>ROAS</a:t>
            </a:r>
          </a:p>
          <a:p>
            <a:pPr marL="1428636" lvl="2" indent="-285750">
              <a:lnSpc>
                <a:spcPct val="120000"/>
              </a:lnSpc>
            </a:pPr>
            <a:r>
              <a:rPr lang="en-US" altLang="zh-CN" sz="12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TOP1</a:t>
            </a:r>
            <a:r>
              <a:rPr lang="zh-CN" altLang="en-US" sz="1200" dirty="0">
                <a:solidFill>
                  <a:schemeClr val="tx2"/>
                </a:solidFill>
                <a:latin typeface="+mn-ea"/>
                <a:cs typeface="+mn-ea"/>
                <a:sym typeface="+mn-lt"/>
              </a:rPr>
              <a:t>大区（大区作为字符型变量，未展示如左侧箱型图）</a:t>
            </a:r>
            <a:endParaRPr lang="en-US" altLang="zh-CN" sz="1200" dirty="0">
              <a:solidFill>
                <a:schemeClr val="tx2"/>
              </a:solidFill>
              <a:latin typeface="+mn-ea"/>
              <a:cs typeface="+mn-ea"/>
              <a:sym typeface="+mn-lt"/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latin typeface="+mn-ea"/>
                <a:ea typeface="+mn-ea"/>
                <a:cs typeface="+mn-ea"/>
                <a:sym typeface="+mn-lt"/>
              </a:rPr>
              <a:t>规则结果与结论应用见前文“基本结论”页</a:t>
            </a: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A87D948-D8BD-FF94-1D0A-E865B51D0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569" y="867213"/>
            <a:ext cx="5726192" cy="5406857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2FAA6AD-32BF-F6A1-86F4-A39992401AB3}"/>
              </a:ext>
            </a:extLst>
          </p:cNvPr>
          <p:cNvSpPr txBox="1"/>
          <p:nvPr/>
        </p:nvSpPr>
        <p:spPr>
          <a:xfrm>
            <a:off x="4618751" y="5337273"/>
            <a:ext cx="17922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accent4"/>
                </a:solidFill>
              </a:rPr>
              <a:t>主要特征分布</a:t>
            </a:r>
          </a:p>
        </p:txBody>
      </p:sp>
      <p:sp>
        <p:nvSpPr>
          <p:cNvPr id="5" name="心形 4">
            <a:extLst>
              <a:ext uri="{FF2B5EF4-FFF2-40B4-BE49-F238E27FC236}">
                <a16:creationId xmlns:a16="http://schemas.microsoft.com/office/drawing/2014/main" id="{404ECA5F-C82B-59AE-9BE3-45AD026E38E7}"/>
              </a:ext>
            </a:extLst>
          </p:cNvPr>
          <p:cNvSpPr/>
          <p:nvPr/>
        </p:nvSpPr>
        <p:spPr>
          <a:xfrm>
            <a:off x="3769360" y="1632149"/>
            <a:ext cx="477520" cy="396240"/>
          </a:xfrm>
          <a:prstGeom prst="hear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8" name="心形 7">
            <a:extLst>
              <a:ext uri="{FF2B5EF4-FFF2-40B4-BE49-F238E27FC236}">
                <a16:creationId xmlns:a16="http://schemas.microsoft.com/office/drawing/2014/main" id="{ECAFEBE0-5CBC-753B-5679-71A67EE99FA8}"/>
              </a:ext>
            </a:extLst>
          </p:cNvPr>
          <p:cNvSpPr/>
          <p:nvPr/>
        </p:nvSpPr>
        <p:spPr>
          <a:xfrm>
            <a:off x="2590800" y="2989379"/>
            <a:ext cx="477520" cy="396240"/>
          </a:xfrm>
          <a:prstGeom prst="hear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1" name="心形 10">
            <a:extLst>
              <a:ext uri="{FF2B5EF4-FFF2-40B4-BE49-F238E27FC236}">
                <a16:creationId xmlns:a16="http://schemas.microsoft.com/office/drawing/2014/main" id="{18E07B28-5FA6-B835-DCEB-AB55E18A1A23}"/>
              </a:ext>
            </a:extLst>
          </p:cNvPr>
          <p:cNvSpPr/>
          <p:nvPr/>
        </p:nvSpPr>
        <p:spPr>
          <a:xfrm>
            <a:off x="690880" y="2402073"/>
            <a:ext cx="477520" cy="396240"/>
          </a:xfrm>
          <a:prstGeom prst="hear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2" name="心形 11">
            <a:extLst>
              <a:ext uri="{FF2B5EF4-FFF2-40B4-BE49-F238E27FC236}">
                <a16:creationId xmlns:a16="http://schemas.microsoft.com/office/drawing/2014/main" id="{5956D6EB-7EC1-31F0-1E58-01F6FD8FBB12}"/>
              </a:ext>
            </a:extLst>
          </p:cNvPr>
          <p:cNvSpPr/>
          <p:nvPr/>
        </p:nvSpPr>
        <p:spPr>
          <a:xfrm>
            <a:off x="1859280" y="5110310"/>
            <a:ext cx="477520" cy="396240"/>
          </a:xfrm>
          <a:prstGeom prst="hear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3" name="心形 12">
            <a:extLst>
              <a:ext uri="{FF2B5EF4-FFF2-40B4-BE49-F238E27FC236}">
                <a16:creationId xmlns:a16="http://schemas.microsoft.com/office/drawing/2014/main" id="{59DC7482-1936-F62A-3B6B-FDCBA16857DA}"/>
              </a:ext>
            </a:extLst>
          </p:cNvPr>
          <p:cNvSpPr/>
          <p:nvPr/>
        </p:nvSpPr>
        <p:spPr>
          <a:xfrm>
            <a:off x="3743960" y="5113921"/>
            <a:ext cx="477520" cy="396240"/>
          </a:xfrm>
          <a:prstGeom prst="hear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351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>
            <a:extLst>
              <a:ext uri="{FF2B5EF4-FFF2-40B4-BE49-F238E27FC236}">
                <a16:creationId xmlns:a16="http://schemas.microsoft.com/office/drawing/2014/main" id="{9811DB62-9455-0449-AE25-B07C2872BD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3008" y="267769"/>
            <a:ext cx="11123694" cy="453593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规则验证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A7C8388D-72E8-0249-92BD-E082F61342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3006" y="1066801"/>
            <a:ext cx="4009154" cy="453592"/>
          </a:xfrm>
        </p:spPr>
        <p:txBody>
          <a:bodyPr/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latin typeface="+mn-ea"/>
                <a:ea typeface="+mn-ea"/>
                <a:cs typeface="+mn-ea"/>
                <a:sym typeface="+mn-lt"/>
              </a:rPr>
              <a:t>验证详情</a:t>
            </a: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  <a:p>
            <a:pPr marL="971481" lvl="1" indent="-285750">
              <a:lnSpc>
                <a:spcPct val="120000"/>
              </a:lnSpc>
            </a:pPr>
            <a:r>
              <a:rPr lang="zh-CN" altLang="en-US" sz="1600" dirty="0">
                <a:latin typeface="+mn-ea"/>
                <a:cs typeface="+mn-ea"/>
                <a:sym typeface="+mn-lt"/>
              </a:rPr>
              <a:t>参与聚类的电商客户，经规则筛选后的数量分布以及风险评级、</a:t>
            </a:r>
            <a:r>
              <a:rPr lang="en-US" altLang="zh-CN" sz="1600" dirty="0" err="1">
                <a:latin typeface="+mn-ea"/>
                <a:cs typeface="+mn-ea"/>
                <a:sym typeface="+mn-lt"/>
              </a:rPr>
              <a:t>PayScore</a:t>
            </a:r>
            <a:r>
              <a:rPr lang="zh-CN" altLang="en-US" sz="1600" dirty="0">
                <a:latin typeface="+mn-ea"/>
                <a:cs typeface="+mn-ea"/>
                <a:sym typeface="+mn-lt"/>
              </a:rPr>
              <a:t>评级分布</a:t>
            </a:r>
            <a:endParaRPr lang="en-US" altLang="zh-CN" sz="1600" dirty="0">
              <a:latin typeface="+mn-ea"/>
              <a:cs typeface="+mn-ea"/>
              <a:sym typeface="+mn-lt"/>
            </a:endParaRPr>
          </a:p>
          <a:p>
            <a:pPr marL="971481" lvl="1" indent="-285750">
              <a:lnSpc>
                <a:spcPct val="120000"/>
              </a:lnSpc>
            </a:pPr>
            <a:r>
              <a:rPr lang="zh-CN" altLang="en-US" sz="1600" dirty="0">
                <a:solidFill>
                  <a:schemeClr val="accent4"/>
                </a:solidFill>
                <a:latin typeface="+mn-ea"/>
                <a:cs typeface="+mn-ea"/>
                <a:sym typeface="+mn-lt"/>
              </a:rPr>
              <a:t>在所得最优、次优、不建议客群，风险评级与</a:t>
            </a:r>
            <a:r>
              <a:rPr lang="en-US" altLang="zh-CN" sz="1600" dirty="0" err="1">
                <a:solidFill>
                  <a:schemeClr val="accent4"/>
                </a:solidFill>
                <a:latin typeface="+mn-ea"/>
                <a:cs typeface="+mn-ea"/>
                <a:sym typeface="+mn-lt"/>
              </a:rPr>
              <a:t>PayScore</a:t>
            </a:r>
            <a:r>
              <a:rPr lang="zh-CN" altLang="en-US" sz="1600" dirty="0">
                <a:solidFill>
                  <a:schemeClr val="accent4"/>
                </a:solidFill>
                <a:latin typeface="+mn-ea"/>
                <a:cs typeface="+mn-ea"/>
                <a:sym typeface="+mn-lt"/>
              </a:rPr>
              <a:t>评级均呈现由优到劣的变化，符合预期</a:t>
            </a:r>
            <a:endParaRPr lang="en-US" altLang="zh-CN" sz="1600" dirty="0">
              <a:solidFill>
                <a:schemeClr val="accent4"/>
              </a:solidFill>
              <a:latin typeface="+mn-ea"/>
              <a:cs typeface="+mn-ea"/>
              <a:sym typeface="+mn-lt"/>
            </a:endParaRPr>
          </a:p>
          <a:p>
            <a:pPr marL="971481" lvl="1" indent="-285750">
              <a:lnSpc>
                <a:spcPct val="120000"/>
              </a:lnSpc>
            </a:pPr>
            <a:r>
              <a:rPr lang="zh-CN" altLang="en-US" sz="1600" dirty="0">
                <a:latin typeface="+mn-ea"/>
                <a:cs typeface="+mn-ea"/>
                <a:sym typeface="+mn-lt"/>
              </a:rPr>
              <a:t>注：</a:t>
            </a:r>
            <a:endParaRPr lang="en-US" altLang="zh-CN" sz="1600" dirty="0">
              <a:latin typeface="+mn-ea"/>
              <a:cs typeface="+mn-ea"/>
              <a:sym typeface="+mn-lt"/>
            </a:endParaRPr>
          </a:p>
          <a:p>
            <a:pPr marL="1428636" lvl="2" indent="-285750">
              <a:lnSpc>
                <a:spcPct val="120000"/>
              </a:lnSpc>
            </a:pPr>
            <a:r>
              <a:rPr lang="zh-CN" altLang="en-US" sz="1200" dirty="0">
                <a:latin typeface="+mn-ea"/>
                <a:cs typeface="+mn-ea"/>
                <a:sym typeface="+mn-lt"/>
              </a:rPr>
              <a:t>在最优客群，有</a:t>
            </a:r>
            <a:r>
              <a:rPr lang="en-US" altLang="zh-CN" sz="1200" dirty="0">
                <a:latin typeface="+mn-ea"/>
                <a:cs typeface="+mn-ea"/>
                <a:sym typeface="+mn-lt"/>
              </a:rPr>
              <a:t>2</a:t>
            </a:r>
            <a:r>
              <a:rPr lang="zh-CN" altLang="en-US" sz="1200" dirty="0">
                <a:latin typeface="+mn-ea"/>
                <a:cs typeface="+mn-ea"/>
                <a:sym typeface="+mn-lt"/>
              </a:rPr>
              <a:t>个风险评级为</a:t>
            </a:r>
            <a:r>
              <a:rPr lang="en-US" altLang="zh-CN" sz="1200" dirty="0">
                <a:latin typeface="+mn-ea"/>
                <a:cs typeface="+mn-ea"/>
                <a:sym typeface="+mn-lt"/>
              </a:rPr>
              <a:t>4</a:t>
            </a:r>
            <a:r>
              <a:rPr lang="zh-CN" altLang="en-US" sz="1200" dirty="0">
                <a:latin typeface="+mn-ea"/>
                <a:cs typeface="+mn-ea"/>
                <a:sym typeface="+mn-lt"/>
              </a:rPr>
              <a:t>的客户，样本标签都是好样本</a:t>
            </a:r>
            <a:endParaRPr lang="en-US" altLang="zh-CN" sz="1200" dirty="0">
              <a:latin typeface="+mn-ea"/>
              <a:cs typeface="+mn-ea"/>
              <a:sym typeface="+mn-lt"/>
            </a:endParaRPr>
          </a:p>
          <a:p>
            <a:pPr marL="1428636" lvl="2" indent="-285750">
              <a:lnSpc>
                <a:spcPct val="120000"/>
              </a:lnSpc>
            </a:pPr>
            <a:endParaRPr lang="en-US" altLang="zh-CN" sz="1200" dirty="0">
              <a:solidFill>
                <a:schemeClr val="accent4"/>
              </a:solidFill>
              <a:latin typeface="+mn-ea"/>
              <a:cs typeface="+mn-ea"/>
              <a:sym typeface="+mn-lt"/>
            </a:endParaRPr>
          </a:p>
          <a:p>
            <a:pPr marL="1428636" lvl="2" indent="-285750">
              <a:lnSpc>
                <a:spcPct val="120000"/>
              </a:lnSpc>
            </a:pPr>
            <a:endParaRPr lang="en-US" altLang="zh-CN" sz="1200" dirty="0">
              <a:solidFill>
                <a:schemeClr val="accent4"/>
              </a:solidFill>
              <a:latin typeface="+mn-ea"/>
              <a:cs typeface="+mn-ea"/>
              <a:sym typeface="+mn-lt"/>
            </a:endParaRPr>
          </a:p>
          <a:p>
            <a:pPr marL="1428636" lvl="2" indent="-285750">
              <a:lnSpc>
                <a:spcPct val="120000"/>
              </a:lnSpc>
            </a:pPr>
            <a:r>
              <a:rPr lang="zh-CN" altLang="en-US" sz="1200" dirty="0">
                <a:latin typeface="+mn-ea"/>
                <a:cs typeface="+mn-ea"/>
                <a:sym typeface="+mn-lt"/>
              </a:rPr>
              <a:t>在次优客群，有</a:t>
            </a:r>
            <a:r>
              <a:rPr lang="en-US" altLang="zh-CN" sz="1200" dirty="0">
                <a:latin typeface="+mn-ea"/>
                <a:cs typeface="+mn-ea"/>
                <a:sym typeface="+mn-lt"/>
              </a:rPr>
              <a:t>1</a:t>
            </a:r>
            <a:r>
              <a:rPr lang="zh-CN" altLang="en-US" sz="1200" dirty="0">
                <a:latin typeface="+mn-ea"/>
                <a:cs typeface="+mn-ea"/>
                <a:sym typeface="+mn-lt"/>
              </a:rPr>
              <a:t>个风险评级为</a:t>
            </a:r>
            <a:r>
              <a:rPr lang="en-US" altLang="zh-CN" sz="1200" dirty="0">
                <a:latin typeface="+mn-ea"/>
                <a:cs typeface="+mn-ea"/>
                <a:sym typeface="+mn-lt"/>
              </a:rPr>
              <a:t>5</a:t>
            </a:r>
            <a:r>
              <a:rPr lang="zh-CN" altLang="en-US" sz="1200" dirty="0">
                <a:latin typeface="+mn-ea"/>
                <a:cs typeface="+mn-ea"/>
                <a:sym typeface="+mn-lt"/>
              </a:rPr>
              <a:t>个客户，为杭州柒剑，为坏客户。经信审确认，柒剑违约原因主要是投资失败，其消耗等其他表现均处于中上水平。</a:t>
            </a:r>
            <a:endParaRPr lang="en-US" altLang="zh-CN" sz="1200" dirty="0">
              <a:latin typeface="+mn-ea"/>
              <a:cs typeface="+mn-ea"/>
              <a:sym typeface="+mn-lt"/>
            </a:endParaRPr>
          </a:p>
          <a:p>
            <a:pPr>
              <a:lnSpc>
                <a:spcPct val="100000"/>
              </a:lnSpc>
            </a:pPr>
            <a:endParaRPr lang="en-US" altLang="zh-CN" sz="1600" b="1" dirty="0">
              <a:latin typeface="+mn-ea"/>
              <a:ea typeface="+mn-ea"/>
              <a:cs typeface="+mn-ea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1E3FDAA-B741-F28A-D3F4-695E069DF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192" y="1033410"/>
            <a:ext cx="6551203" cy="479117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9CD1432-6A43-CD62-5B50-4DEE92F7CD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3041" y="5933800"/>
            <a:ext cx="2457576" cy="33021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C941B4D7-265C-B48B-4666-CE40F2C53E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3990" y="4226973"/>
            <a:ext cx="2476627" cy="438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9116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Moderate&quot;,&quot;Name&quot;:&quot;适中&quot;,&quot;Kind&quot;:&quot;System&quot;,&quot;OldGuidesSetting&quot;:{&quot;HeaderHeight&quot;:13.0,&quot;FooterHeight&quot;:6.0,&quot;SideMargin&quot;:4.0,&quot;TopMargin&quot;:0.0,&quot;BottomMargin&quot;:0.0,&quot;IntervalMargin&quot;:1.5}}"/>
</p:tagLst>
</file>

<file path=ppt/theme/theme1.xml><?xml version="1.0" encoding="utf-8"?>
<a:theme xmlns:a="http://schemas.openxmlformats.org/drawingml/2006/main" name="Office 主题​​">
  <a:themeElements>
    <a:clrScheme name="meetsocial 集团">
      <a:dk1>
        <a:srgbClr val="000000"/>
      </a:dk1>
      <a:lt1>
        <a:srgbClr val="FFFFFF"/>
      </a:lt1>
      <a:dk2>
        <a:srgbClr val="050F49"/>
      </a:dk2>
      <a:lt2>
        <a:srgbClr val="E6E6E6"/>
      </a:lt2>
      <a:accent1>
        <a:srgbClr val="0078FF"/>
      </a:accent1>
      <a:accent2>
        <a:srgbClr val="FF0000"/>
      </a:accent2>
      <a:accent3>
        <a:srgbClr val="FF58BD"/>
      </a:accent3>
      <a:accent4>
        <a:srgbClr val="273CFF"/>
      </a:accent4>
      <a:accent5>
        <a:srgbClr val="FF7800"/>
      </a:accent5>
      <a:accent6>
        <a:srgbClr val="00BDD7"/>
      </a:accent6>
      <a:hlink>
        <a:srgbClr val="9900FF"/>
      </a:hlink>
      <a:folHlink>
        <a:srgbClr val="00FFA0"/>
      </a:folHlink>
    </a:clrScheme>
    <a:fontScheme name="jpqd1l5m">
      <a:majorFont>
        <a:latin typeface="Arial" panose="020F0302020204030204"/>
        <a:ea typeface="微软雅黑"/>
        <a:cs typeface=""/>
      </a:majorFont>
      <a:minorFont>
        <a:latin typeface="Arial" panose="020F0502020204030204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54203</TotalTime>
  <Words>966</Words>
  <Application>Microsoft Office PowerPoint</Application>
  <PresentationFormat>宽屏</PresentationFormat>
  <Paragraphs>84</Paragraphs>
  <Slides>10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等线</vt:lpstr>
      <vt:lpstr>Microsoft YaHei</vt:lpstr>
      <vt:lpstr>Arial</vt:lpstr>
      <vt:lpstr>Montserrat</vt:lpstr>
      <vt:lpstr>Montserrat Medium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shuqi.yang</dc:creator>
  <cp:lastModifiedBy>Fergie, Yang Yishu</cp:lastModifiedBy>
  <cp:revision>589</cp:revision>
  <dcterms:created xsi:type="dcterms:W3CDTF">2021-06-24T02:47:19Z</dcterms:created>
  <dcterms:modified xsi:type="dcterms:W3CDTF">2025-07-25T02:32:32Z</dcterms:modified>
</cp:coreProperties>
</file>

<file path=docProps/thumbnail.jpeg>
</file>